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705281-38B0-47C0-A51C-6D5305371F7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705281-38B0-47C0-A51C-6D5305371F72}"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705281-38B0-47C0-A51C-6D5305371F72}"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705281-38B0-47C0-A51C-6D5305371F72}"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705281-38B0-47C0-A51C-6D5305371F7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705281-38B0-47C0-A51C-6D5305371F72}"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32DD49-DF61-4F57-95F5-EFE2E810694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705281-38B0-47C0-A51C-6D5305371F72}"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432DD49-DF61-4F57-95F5-EFE2E810694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2"/>
            <a:ext cx="7772400" cy="869947"/>
          </a:xfrm>
        </p:spPr>
        <p:txBody>
          <a:bodyPr>
            <a:normAutofit fontScale="90000"/>
          </a:bodyPr>
          <a:lstStyle/>
          <a:p>
            <a:r>
              <a:rPr lang="ar-IQ" sz="2700" b="1" dirty="0" smtClean="0"/>
              <a:t/>
            </a:r>
            <a:br>
              <a:rPr lang="ar-IQ" sz="2700" b="1" dirty="0" smtClean="0"/>
            </a:br>
            <a:r>
              <a:rPr lang="ar-IQ" sz="2700" b="1" dirty="0" smtClean="0"/>
              <a:t>2-2 </a:t>
            </a:r>
            <a:r>
              <a:rPr lang="ar-IQ" sz="2700" b="1" dirty="0"/>
              <a:t>الدراسات السابقة(المشابهة)</a:t>
            </a:r>
            <a:r>
              <a:rPr lang="en-US" sz="2700" dirty="0"/>
              <a:t/>
            </a:r>
            <a:br>
              <a:rPr lang="en-US" sz="2700" dirty="0"/>
            </a:br>
            <a:r>
              <a:rPr lang="ar-IQ" sz="2700" b="1" dirty="0"/>
              <a:t>أولا : مفهوم الدراسات السابقة</a:t>
            </a:r>
            <a:r>
              <a:rPr lang="en-US" dirty="0"/>
              <a:t/>
            </a:r>
            <a:br>
              <a:rPr lang="en-US" dirty="0"/>
            </a:br>
            <a:endParaRPr lang="ar-IQ" dirty="0"/>
          </a:p>
        </p:txBody>
      </p:sp>
      <p:sp>
        <p:nvSpPr>
          <p:cNvPr id="3" name="عنوان فرعي 2"/>
          <p:cNvSpPr>
            <a:spLocks noGrp="1"/>
          </p:cNvSpPr>
          <p:nvPr>
            <p:ph type="subTitle" idx="1"/>
          </p:nvPr>
        </p:nvSpPr>
        <p:spPr>
          <a:xfrm>
            <a:off x="428596" y="1214422"/>
            <a:ext cx="7858180" cy="4424378"/>
          </a:xfrm>
        </p:spPr>
        <p:txBody>
          <a:bodyPr/>
          <a:lstStyle/>
          <a:p>
            <a:pPr algn="just"/>
            <a:r>
              <a:rPr lang="ar-IQ" b="1" dirty="0">
                <a:solidFill>
                  <a:schemeClr val="tx1"/>
                </a:solidFill>
              </a:rPr>
              <a:t>أولا : مفهوم الدراسات السابقة</a:t>
            </a:r>
            <a:endParaRPr lang="en-US" dirty="0">
              <a:solidFill>
                <a:schemeClr val="tx1"/>
              </a:solidFill>
            </a:endParaRPr>
          </a:p>
          <a:p>
            <a:pPr algn="just"/>
            <a:r>
              <a:rPr lang="ar-IQ" dirty="0">
                <a:solidFill>
                  <a:schemeClr val="tx1"/>
                </a:solidFill>
              </a:rPr>
              <a:t>ونقصد </a:t>
            </a:r>
            <a:r>
              <a:rPr lang="ar-IQ" dirty="0" err="1">
                <a:solidFill>
                  <a:schemeClr val="tx1"/>
                </a:solidFill>
              </a:rPr>
              <a:t>بها</a:t>
            </a:r>
            <a:r>
              <a:rPr lang="ar-IQ" dirty="0">
                <a:solidFill>
                  <a:schemeClr val="tx1"/>
                </a:solidFill>
              </a:rPr>
              <a:t> هي تلك الدراسات التي سبق كتابتها والتي تحتوي على معلومات أو معارف مرتبطة بمشكلة البحث . والغرض من تدوينها وتحليلها لعدم تكرارها أو دراسة مشكلة بعينها سبقت دراستها وبحثها بالإضافة إلى إتاحة الفرصة أمام الباحث لتصميم بحثه نحو الأفضل.</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IQ" b="1" dirty="0"/>
              <a:t>ثانيا : فوائد الدراسات السابقة:</a:t>
            </a:r>
            <a:endParaRPr lang="en-US" dirty="0"/>
          </a:p>
          <a:p>
            <a:r>
              <a:rPr lang="ar-IQ" dirty="0"/>
              <a:t>من الفوائد الضرورية لكتابة الدراسات السابقة هي:</a:t>
            </a:r>
            <a:endParaRPr lang="en-US" dirty="0"/>
          </a:p>
          <a:p>
            <a:pPr lvl="0"/>
            <a:r>
              <a:rPr lang="ar-IQ" dirty="0"/>
              <a:t>تمكن الباحث من معرفة المشكلات التي تم حلها من قبل والمشكلات التي ما زالت بحاجة إلى دراستها .</a:t>
            </a:r>
            <a:endParaRPr lang="en-US" dirty="0"/>
          </a:p>
          <a:p>
            <a:pPr lvl="0"/>
            <a:r>
              <a:rPr lang="ar-IQ" dirty="0"/>
              <a:t>توضح للباحث مستوى معالجة المشكلة التي يدرسها ،هل تم معالجتها بشكل نهائي أو جزئي حتى ليتجنب الاستمرار في إجراء هذا البحث.</a:t>
            </a:r>
            <a:endParaRPr lang="en-US" dirty="0"/>
          </a:p>
          <a:p>
            <a:pPr lvl="0"/>
            <a:r>
              <a:rPr lang="ar-IQ" dirty="0"/>
              <a:t>تساعد الباحث في معرفة الأساليب والطرائق الجديدة لمعالجة مشكلة بحثه.</a:t>
            </a:r>
            <a:endParaRPr lang="en-US" dirty="0"/>
          </a:p>
          <a:p>
            <a:pPr lvl="0"/>
            <a:r>
              <a:rPr lang="ar-IQ" dirty="0"/>
              <a:t>تمكن الباحث من التعرف على المصادر الحديثة والمتنوعة وطريقة المعالجات الإحصائية ذات العلاقة ببحثه.</a:t>
            </a:r>
            <a:endParaRPr lang="en-US" dirty="0"/>
          </a:p>
          <a:p>
            <a:pPr lvl="0"/>
            <a:r>
              <a:rPr lang="en-US" dirty="0"/>
              <a:t> </a:t>
            </a:r>
            <a:r>
              <a:rPr lang="ar-IQ" dirty="0"/>
              <a:t>تجنب الباحث الوقوع بالأخطاء السابقة وتفاديها.</a:t>
            </a:r>
            <a:endParaRPr lang="en-US" dirty="0"/>
          </a:p>
          <a:p>
            <a:pPr lvl="0"/>
            <a:r>
              <a:rPr lang="ar-IQ" dirty="0"/>
              <a:t>تولد للباحث أفكار جديدة لمعالجة مشكلة بحثه.</a:t>
            </a:r>
            <a:endParaRPr lang="en-US" dirty="0"/>
          </a:p>
          <a:p>
            <a:pPr lvl="0"/>
            <a:r>
              <a:rPr lang="ar-IQ" dirty="0"/>
              <a:t>تساعد الباحث في تحليل ومناقشة نتائج بحثه على ضوء نتائج الدراسات السابقة . والتي قد تتفق أو تعارض مع نتائج بحثه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77500" lnSpcReduction="20000"/>
          </a:bodyPr>
          <a:lstStyle/>
          <a:p>
            <a:r>
              <a:rPr lang="ar-IQ" b="1" dirty="0"/>
              <a:t>ثالثا : عدد الدراسات السابقة (المشابهة):</a:t>
            </a:r>
            <a:endParaRPr lang="en-US" dirty="0"/>
          </a:p>
          <a:p>
            <a:r>
              <a:rPr lang="ar-IQ" dirty="0"/>
              <a:t>ليس من الصعوبة تحديد عدد الدراسات السابقة التي سوف يتم الأخذ </a:t>
            </a:r>
            <a:r>
              <a:rPr lang="ar-IQ" dirty="0" err="1"/>
              <a:t>بها</a:t>
            </a:r>
            <a:r>
              <a:rPr lang="ar-IQ" dirty="0"/>
              <a:t> إذا كانت للباحث رؤية علمية وبحثية جيدة.</a:t>
            </a:r>
            <a:endParaRPr lang="en-US" dirty="0"/>
          </a:p>
          <a:p>
            <a:r>
              <a:rPr lang="ar-IQ" dirty="0"/>
              <a:t>فليس كل ما يرتبط بصورة مباشرة أو غير مباشرة من الدراسات السابقة الأخذ </a:t>
            </a:r>
            <a:r>
              <a:rPr lang="ar-IQ" dirty="0" err="1"/>
              <a:t>بها</a:t>
            </a:r>
            <a:r>
              <a:rPr lang="ar-IQ" dirty="0"/>
              <a:t> لأنه سوف يكون على حساب الجودة .</a:t>
            </a:r>
            <a:endParaRPr lang="en-US" dirty="0"/>
          </a:p>
          <a:p>
            <a:r>
              <a:rPr lang="ar-IQ" dirty="0"/>
              <a:t>لهذا يكون عدد الدراسات التي سوف تعتمد هي تلك الدراسات ذات النوعية مشابها وجودتها ودرجة ارتباطها بصورة دقيقة بمشكلة البحث .وخير مثال على ذلك عند استخدام طريقة التدريب الرياضي مثلا(التدريب الدائري لرفع اللياقة البدنية)وكانت هناك بحوث عديدة لفئة الشباب والمتقدمين والطلاب لمختلف المراحل الدراسية المتوسطة والثانوية. وأراد الباحث إجراء بحثه في نفس طريقة التدريب الدائري على طلبة الابتدائية فان اختياره لدراسات السابقة التي تخص الدراسة المتوسطة أفضل من الدراسة الإعدادية لتقارب الأعمار وبنفس الوقت أفضل من اللاعبين الشباب والمتقدمين لأنهم ذوي مستويات عليا . وبهذا نتمكن من تحيد نوعية الدراسة السابقة وجودتها.</a:t>
            </a:r>
            <a:endParaRPr lang="en-US" dirty="0"/>
          </a:p>
          <a:p>
            <a:r>
              <a:rPr lang="ar-IQ" dirty="0"/>
              <a:t>وقد يتبادر لذهن بعض الباحثين إن العدد الكبير من الدراسات السابقة هو دليل على قيمة بحثهم وهذه نظرية خاطئة لان هناك العديد من البحوث الجديدة والمهمة التي لم تطرق سابقا ومن النادر الحصول لها دراسات سابقا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r>
              <a:rPr lang="ar-IQ" b="1" dirty="0"/>
              <a:t>رابعا : كيفية كتابة الدراسات السابقة :</a:t>
            </a:r>
            <a:endParaRPr lang="en-US" dirty="0"/>
          </a:p>
          <a:p>
            <a:r>
              <a:rPr lang="ar-IQ" dirty="0"/>
              <a:t>من المعتمد في بحوث الجامعات العراقية وبالخصوص التربية الرياضية يتم  تدوين بعض المعلومات من الدراسات السابقة لغرض توضيحها للقارئ وبيان مدى قربها وبعدها من دراسته وهذه المعلومات هي :</a:t>
            </a:r>
            <a:endParaRPr lang="en-US" dirty="0"/>
          </a:p>
          <a:p>
            <a:pPr lvl="0"/>
            <a:r>
              <a:rPr lang="ar-IQ" dirty="0"/>
              <a:t>عنوان البحث.</a:t>
            </a:r>
            <a:endParaRPr lang="en-US" dirty="0"/>
          </a:p>
          <a:p>
            <a:pPr lvl="0"/>
            <a:r>
              <a:rPr lang="ar-IQ" dirty="0"/>
              <a:t>اسم الباحث .</a:t>
            </a:r>
            <a:endParaRPr lang="en-US" dirty="0"/>
          </a:p>
          <a:p>
            <a:pPr lvl="0"/>
            <a:r>
              <a:rPr lang="ar-IQ" dirty="0"/>
              <a:t> أهمية البحث.</a:t>
            </a:r>
            <a:endParaRPr lang="en-US" dirty="0"/>
          </a:p>
          <a:p>
            <a:pPr lvl="0"/>
            <a:r>
              <a:rPr lang="ar-IQ" dirty="0"/>
              <a:t>أهداف البحث.</a:t>
            </a:r>
            <a:endParaRPr lang="en-US" dirty="0"/>
          </a:p>
          <a:p>
            <a:pPr lvl="0"/>
            <a:r>
              <a:rPr lang="ar-IQ" dirty="0"/>
              <a:t>فروض البحث.</a:t>
            </a:r>
            <a:endParaRPr lang="en-US" dirty="0"/>
          </a:p>
          <a:p>
            <a:pPr lvl="0"/>
            <a:r>
              <a:rPr lang="ar-IQ" dirty="0"/>
              <a:t>عينة البحث.</a:t>
            </a:r>
            <a:endParaRPr lang="en-US" dirty="0"/>
          </a:p>
          <a:p>
            <a:pPr lvl="0"/>
            <a:r>
              <a:rPr lang="ar-IQ" dirty="0"/>
              <a:t>إجراءات البحث بشكل موجز.</a:t>
            </a:r>
            <a:endParaRPr lang="en-US" dirty="0"/>
          </a:p>
          <a:p>
            <a:pPr lvl="0"/>
            <a:r>
              <a:rPr lang="ar-IQ" dirty="0"/>
              <a:t>أهم التوصيات التي خرج </a:t>
            </a:r>
            <a:r>
              <a:rPr lang="ar-IQ" dirty="0" err="1"/>
              <a:t>بها</a:t>
            </a:r>
            <a:r>
              <a:rPr lang="ar-IQ" dirty="0"/>
              <a:t> البحث.</a:t>
            </a:r>
            <a:endParaRPr lang="en-US" dirty="0"/>
          </a:p>
          <a:p>
            <a:pPr lvl="0"/>
            <a:r>
              <a:rPr lang="ar-IQ" dirty="0"/>
              <a:t>أهم الاستنتاجات .</a:t>
            </a:r>
            <a:endParaRPr lang="en-US" dirty="0"/>
          </a:p>
          <a:p>
            <a:pPr lvl="0"/>
            <a:r>
              <a:rPr lang="ar-IQ" dirty="0"/>
              <a:t>يدون في الهامش المصدر الذي اخذ منه الدراسة السابقة.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a:bodyPr>
          <a:lstStyle/>
          <a:p>
            <a:r>
              <a:rPr lang="ar-IQ" b="1" dirty="0"/>
              <a:t>خامسا : مناقشة الدراسات السابقة:</a:t>
            </a:r>
            <a:endParaRPr lang="en-US" dirty="0"/>
          </a:p>
          <a:p>
            <a:r>
              <a:rPr lang="ar-IQ" dirty="0"/>
              <a:t>بعد تدوين الدراسات السابقة يبدأ الباحث بمناقشتها من حيث مدى تشابه واختلاف دراسته من الدراسات السابقة وبيان أسباب اختياره لتلك الدراسات ومدى الاستفادة منها في معالجة مشكلة بحثه.</a:t>
            </a:r>
            <a:endParaRPr lang="en-US" dirty="0"/>
          </a:p>
          <a:p>
            <a:r>
              <a:rPr lang="ar-IQ" dirty="0"/>
              <a:t>وفي اغلب البحوث </a:t>
            </a:r>
            <a:r>
              <a:rPr lang="ar-IQ" dirty="0" err="1"/>
              <a:t>لايناقش</a:t>
            </a:r>
            <a:r>
              <a:rPr lang="ar-IQ" dirty="0"/>
              <a:t> الباحث الدراسات السابقة وهذا مما يؤثر في عدم فهم المعلومات الضرورية للقارئ وأبعاد الشكوك بان هذا البحث مطروق سابقا  وحتى يبرر الباحث ذلك عليه أن يناقش مدى تقارب هذا البحث مع البحث السابق ومدى الاختلاف بينهما . ومن هنا تبرز أهمية مناقشة الدراسات السابقة.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511</Words>
  <Application>Microsoft Office PowerPoint</Application>
  <PresentationFormat>عرض على الشاشة (3:4)‏</PresentationFormat>
  <Paragraphs>32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 2-2 الدراسات السابقة(المشابهة) أولا : مفهوم الدراسات السابقة </vt:lpstr>
      <vt:lpstr>الشريحة 2</vt:lpstr>
      <vt:lpstr>الشريحة 3</vt:lpstr>
      <vt:lpstr>الشريحة 4</vt:lpstr>
      <vt:lpstr>الشريحة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2-2 الدراسات السابقة(المشابهة) أولا : مفهوم الدراسات السابقة </dc:title>
  <dc:creator>KING</dc:creator>
  <cp:lastModifiedBy>KING</cp:lastModifiedBy>
  <cp:revision>4</cp:revision>
  <dcterms:created xsi:type="dcterms:W3CDTF">2018-12-10T13:14:57Z</dcterms:created>
  <dcterms:modified xsi:type="dcterms:W3CDTF">2018-12-10T13:18:54Z</dcterms:modified>
</cp:coreProperties>
</file>